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3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D9AA"/>
    <a:srgbClr val="F6D098"/>
    <a:srgbClr val="FEE7F2"/>
    <a:srgbClr val="FDE5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E6F2-F41F-4E9F-BF3C-49A3479C386A}" type="datetimeFigureOut">
              <a:rPr lang="ru-RU" smtClean="0"/>
              <a:t>11.03.2013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A27EB28-C641-4E51-A2FC-EA67FD8EC77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E6F2-F41F-4E9F-BF3C-49A3479C386A}" type="datetimeFigureOut">
              <a:rPr lang="ru-RU" smtClean="0"/>
              <a:t>11.03.2013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7EB28-C641-4E51-A2FC-EA67FD8EC77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E6F2-F41F-4E9F-BF3C-49A3479C386A}" type="datetimeFigureOut">
              <a:rPr lang="ru-RU" smtClean="0"/>
              <a:t>11.03.2013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7EB28-C641-4E51-A2FC-EA67FD8EC77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E6F2-F41F-4E9F-BF3C-49A3479C386A}" type="datetimeFigureOut">
              <a:rPr lang="ru-RU" smtClean="0"/>
              <a:t>11.03.2013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A27EB28-C641-4E51-A2FC-EA67FD8EC77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E6F2-F41F-4E9F-BF3C-49A3479C386A}" type="datetimeFigureOut">
              <a:rPr lang="ru-RU" smtClean="0"/>
              <a:t>11.03.2013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7EB28-C641-4E51-A2FC-EA67FD8EC776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E6F2-F41F-4E9F-BF3C-49A3479C386A}" type="datetimeFigureOut">
              <a:rPr lang="ru-RU" smtClean="0"/>
              <a:t>11.03.2013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7EB28-C641-4E51-A2FC-EA67FD8EC77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E6F2-F41F-4E9F-BF3C-49A3479C386A}" type="datetimeFigureOut">
              <a:rPr lang="ru-RU" smtClean="0"/>
              <a:t>11.03.2013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A27EB28-C641-4E51-A2FC-EA67FD8EC776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E6F2-F41F-4E9F-BF3C-49A3479C386A}" type="datetimeFigureOut">
              <a:rPr lang="ru-RU" smtClean="0"/>
              <a:t>11.03.2013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7EB28-C641-4E51-A2FC-EA67FD8EC77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E6F2-F41F-4E9F-BF3C-49A3479C386A}" type="datetimeFigureOut">
              <a:rPr lang="ru-RU" smtClean="0"/>
              <a:t>11.03.2013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7EB28-C641-4E51-A2FC-EA67FD8EC77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E6F2-F41F-4E9F-BF3C-49A3479C386A}" type="datetimeFigureOut">
              <a:rPr lang="ru-RU" smtClean="0"/>
              <a:t>11.03.2013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7EB28-C641-4E51-A2FC-EA67FD8EC77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E6F2-F41F-4E9F-BF3C-49A3479C386A}" type="datetimeFigureOut">
              <a:rPr lang="ru-RU" smtClean="0"/>
              <a:t>11.03.2013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7EB28-C641-4E51-A2FC-EA67FD8EC776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">
              <a:srgbClr val="FCD9AA"/>
            </a:gs>
            <a:gs pos="45000">
              <a:srgbClr val="FDE5CB">
                <a:lumMod val="26000"/>
                <a:lumOff val="74000"/>
              </a:srgb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204E6F2-F41F-4E9F-BF3C-49A3479C386A}" type="datetimeFigureOut">
              <a:rPr lang="ru-RU" smtClean="0"/>
              <a:t>11.03.2013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A27EB28-C641-4E51-A2FC-EA67FD8EC776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stom-kuban@yandex.ru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7544" y="332656"/>
            <a:ext cx="8280920" cy="2880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13598">
            <a:off x="1235372" y="1334946"/>
            <a:ext cx="3220470" cy="2421593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348880"/>
            <a:ext cx="3349111" cy="2276883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3" y="6093296"/>
            <a:ext cx="84613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 descr="C:\Users\Komar\Desktop\СТОМАТОЛОГИЯ\ГАЗЕТА\лого СК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0550" y="3709415"/>
            <a:ext cx="4932138" cy="1274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2222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416824" cy="576064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Об издании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1124744"/>
            <a:ext cx="8568952" cy="1080120"/>
          </a:xfrm>
        </p:spPr>
        <p:txBody>
          <a:bodyPr numCol="1" anchor="t">
            <a:normAutofit/>
          </a:bodyPr>
          <a:lstStyle/>
          <a:p>
            <a:pPr algn="just"/>
            <a:r>
              <a:rPr lang="ru-RU" sz="2000" b="1" dirty="0" smtClean="0">
                <a:latin typeface="+mj-lt"/>
              </a:rPr>
              <a:t>«Стоматология Кубани» </a:t>
            </a:r>
            <a:r>
              <a:rPr lang="ru-RU" sz="2000" b="0" dirty="0" smtClean="0">
                <a:latin typeface="+mj-lt"/>
              </a:rPr>
              <a:t>- </a:t>
            </a:r>
            <a:r>
              <a:rPr lang="ru-RU" sz="2000" dirty="0" smtClean="0">
                <a:latin typeface="+mj-lt"/>
              </a:rPr>
              <a:t>новое профессиональное стоматологическое издание. Распространяется на территории Краснодарского края. </a:t>
            </a:r>
            <a:endParaRPr lang="ru-RU" sz="2000" dirty="0">
              <a:latin typeface="+mj-lt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323528" y="2204864"/>
            <a:ext cx="8568952" cy="3888432"/>
          </a:xfrm>
        </p:spPr>
        <p:txBody>
          <a:bodyPr numCol="1" spcCol="0">
            <a:normAutofit/>
          </a:bodyPr>
          <a:lstStyle/>
          <a:p>
            <a:pPr marL="0" indent="0" algn="just">
              <a:buNone/>
            </a:pPr>
            <a:r>
              <a:rPr lang="ru-RU" sz="2000" dirty="0" smtClean="0"/>
              <a:t>	Миссией проекта «Стоматология Кубани» является содействие в развитии кубанской стоматологии,  объединение специалистов, работающих в этой отрасли, для дальнейшего обмена опытом, а также информирование о деятельности Краснодарской Краевой общественной организации стоматологов, о новостях кубанской, российской и зарубежной стоматологии, о выставках, конгрессах, конференциях, семинарах, публикациях и о многом другом. </a:t>
            </a:r>
          </a:p>
          <a:p>
            <a:pPr marL="0" indent="0" algn="just">
              <a:buNone/>
            </a:pPr>
            <a:r>
              <a:rPr lang="ru-RU" sz="2000" dirty="0" smtClean="0"/>
              <a:t>	Газета «Стоматология Кубани» еще молодое, но уже положительно зарекомендовавшее себя издание, оказывающее активную информационную поддержку региональным, российским и международным проектам в стоматологической индустрии. </a:t>
            </a:r>
          </a:p>
          <a:p>
            <a:pPr marL="0" indent="0" algn="just">
              <a:buNone/>
            </a:pPr>
            <a:endParaRPr lang="ru-RU" sz="2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263088"/>
            <a:ext cx="3608387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1134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5517232"/>
            <a:ext cx="8610600" cy="882650"/>
          </a:xfrm>
        </p:spPr>
        <p:txBody>
          <a:bodyPr>
            <a:noAutofit/>
          </a:bodyPr>
          <a:lstStyle/>
          <a:p>
            <a:r>
              <a:rPr lang="ru-RU" sz="1200" i="1" dirty="0">
                <a:effectLst/>
              </a:rPr>
              <a:t>Газета выходит с </a:t>
            </a:r>
            <a:r>
              <a:rPr lang="ru-RU" sz="1200" i="1" dirty="0" smtClean="0">
                <a:effectLst/>
              </a:rPr>
              <a:t>2011 </a:t>
            </a:r>
            <a:r>
              <a:rPr lang="ru-RU" sz="1200" i="1" dirty="0">
                <a:effectLst/>
              </a:rPr>
              <a:t>года</a:t>
            </a:r>
            <a:r>
              <a:rPr lang="ru-RU" sz="1200" dirty="0">
                <a:effectLst/>
              </a:rPr>
              <a:t/>
            </a:r>
            <a:br>
              <a:rPr lang="ru-RU" sz="1200" dirty="0">
                <a:effectLst/>
              </a:rPr>
            </a:br>
            <a:r>
              <a:rPr lang="ru-RU" sz="1200" i="1" dirty="0">
                <a:effectLst/>
              </a:rPr>
              <a:t>Формат А3, </a:t>
            </a:r>
            <a:r>
              <a:rPr lang="ru-RU" sz="1200" i="1" dirty="0" err="1">
                <a:effectLst/>
              </a:rPr>
              <a:t>полноцвет</a:t>
            </a:r>
            <a:r>
              <a:rPr lang="ru-RU" sz="1200" i="1" dirty="0">
                <a:effectLst/>
              </a:rPr>
              <a:t>, минимальный объем полос – </a:t>
            </a:r>
            <a:r>
              <a:rPr lang="ru-RU" sz="1200" i="1" dirty="0" smtClean="0">
                <a:effectLst/>
              </a:rPr>
              <a:t>12</a:t>
            </a:r>
            <a:r>
              <a:rPr lang="ru-RU" sz="1200" dirty="0">
                <a:effectLst/>
              </a:rPr>
              <a:t/>
            </a:r>
            <a:br>
              <a:rPr lang="ru-RU" sz="1200" dirty="0">
                <a:effectLst/>
              </a:rPr>
            </a:br>
            <a:r>
              <a:rPr lang="ru-RU" sz="1200" i="1" dirty="0">
                <a:effectLst/>
              </a:rPr>
              <a:t>Периодичность – </a:t>
            </a:r>
            <a:r>
              <a:rPr lang="ru-RU" sz="1200" i="1" dirty="0" smtClean="0">
                <a:effectLst/>
              </a:rPr>
              <a:t>12 номеров в год</a:t>
            </a:r>
            <a:r>
              <a:rPr lang="ru-RU" sz="1200" dirty="0">
                <a:effectLst/>
              </a:rPr>
              <a:t/>
            </a:r>
            <a:br>
              <a:rPr lang="ru-RU" sz="1200" dirty="0">
                <a:effectLst/>
              </a:rPr>
            </a:br>
            <a:r>
              <a:rPr lang="ru-RU" sz="1200" i="1" dirty="0">
                <a:effectLst/>
              </a:rPr>
              <a:t>Тираж – </a:t>
            </a:r>
            <a:r>
              <a:rPr lang="ru-RU" sz="1200" i="1" dirty="0" smtClean="0">
                <a:effectLst/>
              </a:rPr>
              <a:t>3000 </a:t>
            </a:r>
            <a:r>
              <a:rPr lang="ru-RU" sz="1200" i="1" dirty="0">
                <a:effectLst/>
              </a:rPr>
              <a:t>экземпляров (целевое распространение)</a:t>
            </a:r>
            <a:r>
              <a:rPr lang="ru-RU" sz="1200" dirty="0">
                <a:effectLst/>
              </a:rPr>
              <a:t/>
            </a:r>
            <a:br>
              <a:rPr lang="ru-RU" sz="1200" dirty="0">
                <a:effectLst/>
              </a:rPr>
            </a:br>
            <a:r>
              <a:rPr lang="ru-RU" sz="1200" i="1" dirty="0">
                <a:effectLst/>
              </a:rPr>
              <a:t>Распространяется бесплатно</a:t>
            </a:r>
            <a:endParaRPr lang="ru-RU" sz="1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Распространение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/>
              <a:t>Целевая аудитория</a:t>
            </a:r>
          </a:p>
          <a:p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RU" dirty="0"/>
              <a:t>Государственные и частные стоматологические клиники</a:t>
            </a:r>
          </a:p>
          <a:p>
            <a:pPr lvl="0"/>
            <a:r>
              <a:rPr lang="ru-RU" dirty="0"/>
              <a:t>Учебные заведения стоматологического профиля</a:t>
            </a:r>
          </a:p>
          <a:p>
            <a:pPr lvl="0"/>
            <a:r>
              <a:rPr lang="ru-RU" dirty="0"/>
              <a:t>Торговые и производственные компании</a:t>
            </a:r>
          </a:p>
          <a:p>
            <a:pPr lvl="0"/>
            <a:r>
              <a:rPr lang="ru-RU" dirty="0"/>
              <a:t>Выставочные центры</a:t>
            </a:r>
          </a:p>
          <a:p>
            <a:pPr lvl="0"/>
            <a:r>
              <a:rPr lang="ru-RU" dirty="0"/>
              <a:t>Адресная подписка</a:t>
            </a:r>
          </a:p>
          <a:p>
            <a:r>
              <a:rPr lang="ru-RU" dirty="0"/>
              <a:t>Специальная рассылка (рекламодатели, авторы)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RU" dirty="0"/>
              <a:t>Врачи-стоматологи</a:t>
            </a:r>
          </a:p>
          <a:p>
            <a:pPr lvl="0"/>
            <a:r>
              <a:rPr lang="ru-RU" dirty="0"/>
              <a:t>Зубные техники</a:t>
            </a:r>
          </a:p>
          <a:p>
            <a:pPr lvl="0"/>
            <a:r>
              <a:rPr lang="ru-RU" dirty="0"/>
              <a:t>Студенты и преподаватели медицинских вузов</a:t>
            </a:r>
          </a:p>
          <a:p>
            <a:pPr lvl="0"/>
            <a:r>
              <a:rPr lang="ru-RU" dirty="0"/>
              <a:t>Руководители и сотрудники производственных и торговых стоматологических организаций</a:t>
            </a:r>
          </a:p>
          <a:p>
            <a:r>
              <a:rPr lang="ru-RU" dirty="0"/>
              <a:t>Главные врачи и сотрудники стоматологических поликлиник</a:t>
            </a:r>
          </a:p>
        </p:txBody>
      </p:sp>
    </p:spTree>
    <p:extLst>
      <p:ext uri="{BB962C8B-B14F-4D97-AF65-F5344CB8AC3E}">
        <p14:creationId xmlns:p14="http://schemas.microsoft.com/office/powerpoint/2010/main" val="3085421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Рубрики газеты «Стоматология Кубани»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00808"/>
            <a:ext cx="8686800" cy="4539134"/>
          </a:xfrm>
        </p:spPr>
        <p:txBody>
          <a:bodyPr numCol="2" spcCol="180000">
            <a:normAutofit fontScale="92500"/>
          </a:bodyPr>
          <a:lstStyle/>
          <a:p>
            <a:pPr lvl="0"/>
            <a:endParaRPr lang="ru-RU" sz="1800" dirty="0" smtClean="0"/>
          </a:p>
          <a:p>
            <a:pPr lvl="0"/>
            <a:endParaRPr lang="ru-RU" sz="1800" dirty="0"/>
          </a:p>
          <a:p>
            <a:pPr lvl="0"/>
            <a:r>
              <a:rPr lang="ru-RU" sz="1800" dirty="0" smtClean="0"/>
              <a:t>События</a:t>
            </a:r>
            <a:r>
              <a:rPr lang="ru-RU" sz="1800" dirty="0"/>
              <a:t>, новости, отчеты, интересные факты о выходящих из производства новинках стоматологических материалов, оборудования и технологий</a:t>
            </a:r>
          </a:p>
          <a:p>
            <a:pPr lvl="0"/>
            <a:r>
              <a:rPr lang="ru-RU" sz="1800" dirty="0"/>
              <a:t>Образование: анонсы и программы учебных мероприятий и выставок, система обучения будущих специалистов, публикации аспирантов и студентов медицинских вузов края</a:t>
            </a:r>
          </a:p>
          <a:p>
            <a:pPr lvl="0"/>
            <a:r>
              <a:rPr lang="ru-RU" sz="1800" dirty="0"/>
              <a:t>Персона: обмен опытом ведущих специалистов в области стоматологии, тонкости профессии, прецеденты из </a:t>
            </a:r>
            <a:r>
              <a:rPr lang="ru-RU" sz="1800" dirty="0" smtClean="0"/>
              <a:t>практики</a:t>
            </a:r>
          </a:p>
          <a:p>
            <a:pPr lvl="0"/>
            <a:endParaRPr lang="ru-RU" sz="1800" dirty="0"/>
          </a:p>
          <a:p>
            <a:pPr lvl="0"/>
            <a:endParaRPr lang="ru-RU" sz="1800" dirty="0" smtClean="0"/>
          </a:p>
          <a:p>
            <a:pPr lvl="0"/>
            <a:endParaRPr lang="ru-RU" sz="1800" dirty="0"/>
          </a:p>
          <a:p>
            <a:pPr lvl="0"/>
            <a:r>
              <a:rPr lang="ru-RU" sz="1800" dirty="0"/>
              <a:t>Научно-практические статьи по всем разделам </a:t>
            </a:r>
            <a:r>
              <a:rPr lang="ru-RU" sz="1800" dirty="0" smtClean="0"/>
              <a:t>стоматологии</a:t>
            </a:r>
          </a:p>
          <a:p>
            <a:pPr lvl="0"/>
            <a:endParaRPr lang="ru-RU" sz="1800" dirty="0"/>
          </a:p>
          <a:p>
            <a:pPr lvl="0"/>
            <a:r>
              <a:rPr lang="ru-RU" sz="1800" dirty="0"/>
              <a:t>Организация здравоохранения: лицензии и актуальные вопросы законодательства</a:t>
            </a:r>
          </a:p>
          <a:p>
            <a:pPr lvl="0"/>
            <a:r>
              <a:rPr lang="ru-RU" sz="1800" dirty="0"/>
              <a:t>Прямая речь: обсуждение темы выпуска практикующими стоматологами, студентами, профессорами, зубными техниками и другими специалистами</a:t>
            </a:r>
          </a:p>
          <a:p>
            <a:pPr lvl="0"/>
            <a:r>
              <a:rPr lang="ru-RU" sz="1800" dirty="0"/>
              <a:t>Объявления: рекламные, частные (публикуются бесплатно)</a:t>
            </a:r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68650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Прайс-лист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23528" y="1196752"/>
            <a:ext cx="8686800" cy="434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400" dirty="0"/>
              <a:t>(цены указаны в рублях), формат газеты А3, </a:t>
            </a:r>
            <a:r>
              <a:rPr lang="ru-RU" sz="1400" dirty="0" err="1"/>
              <a:t>полноцвет</a:t>
            </a:r>
            <a:endParaRPr lang="ru-RU" sz="1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282578"/>
              </p:ext>
            </p:extLst>
          </p:nvPr>
        </p:nvGraphicFramePr>
        <p:xfrm>
          <a:off x="251520" y="1628800"/>
          <a:ext cx="5184576" cy="3024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1728192"/>
                <a:gridCol w="1728192"/>
              </a:tblGrid>
              <a:tr h="52463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Доля полосы</a:t>
                      </a:r>
                      <a:endParaRPr lang="ru-RU" sz="14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Возможные размеры, мм</a:t>
                      </a:r>
                      <a:endParaRPr lang="ru-RU" sz="14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Стоимость</a:t>
                      </a:r>
                      <a:endParaRPr lang="ru-RU" sz="14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579х255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15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dirty="0" smtClean="0"/>
                        <a:t>500</a:t>
                      </a:r>
                      <a:endParaRPr lang="ru-RU" sz="1400" dirty="0"/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1/2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193х255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10 000</a:t>
                      </a:r>
                      <a:endParaRPr lang="ru-RU" sz="1400" dirty="0"/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1/4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193х127,5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6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dirty="0" smtClean="0"/>
                        <a:t>500</a:t>
                      </a:r>
                      <a:endParaRPr lang="ru-RU" sz="1400" dirty="0"/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1/8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96,5х127,5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4500</a:t>
                      </a:r>
                      <a:endParaRPr lang="ru-RU" sz="1400" dirty="0"/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1/16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96,5х63,7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3500</a:t>
                      </a:r>
                      <a:endParaRPr lang="ru-RU" sz="1400" dirty="0"/>
                    </a:p>
                  </a:txBody>
                  <a:tcPr/>
                </a:tc>
              </a:tr>
              <a:tr h="95667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 модуль объявление о продаже/покупке</a:t>
                      </a:r>
                      <a:r>
                        <a:rPr lang="ru-RU" sz="1400" baseline="0" dirty="0" smtClean="0"/>
                        <a:t> бизнеса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1300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283768"/>
              </p:ext>
            </p:extLst>
          </p:nvPr>
        </p:nvGraphicFramePr>
        <p:xfrm>
          <a:off x="1907704" y="4077072"/>
          <a:ext cx="6480720" cy="23762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67396"/>
                <a:gridCol w="1713324"/>
              </a:tblGrid>
              <a:tr h="6953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Рекламные модули на обложках (первая полоса/ последняя полоса)</a:t>
                      </a:r>
                      <a:endParaRPr lang="ru-RU" sz="14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17 500/14 600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EE7F2"/>
                    </a:solidFill>
                  </a:tcPr>
                </a:tc>
              </a:tr>
              <a:tr h="3361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Рекламные модули на внутренних полосах</a:t>
                      </a:r>
                      <a:endParaRPr lang="ru-RU" sz="1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11 700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61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Специальные проекты</a:t>
                      </a:r>
                      <a:endParaRPr lang="ru-RU" sz="1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индивидуально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61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Статьи на правах рекламы</a:t>
                      </a:r>
                      <a:endParaRPr lang="ru-RU" sz="1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61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Информация об учебных мероприятиях</a:t>
                      </a:r>
                      <a:endParaRPr lang="ru-RU" sz="1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10 000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61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Информация в новостном блоке</a:t>
                      </a:r>
                      <a:endParaRPr lang="ru-RU" sz="1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6 000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75000"/>
                    </a14:imgEffect>
                    <a14:imgEffect>
                      <a14:saturation sat="204000"/>
                    </a14:imgEffect>
                    <a14:imgEffect>
                      <a14:brightnessContrast bright="12000" contrast="1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5" y="1138445"/>
            <a:ext cx="2232248" cy="2938627"/>
          </a:xfrm>
          <a:prstGeom prst="rect">
            <a:avLst/>
          </a:prstGeom>
          <a:noFill/>
          <a:effectLst>
            <a:glow rad="127000">
              <a:schemeClr val="accent1">
                <a:alpha val="31000"/>
              </a:schemeClr>
            </a:glow>
            <a:softEdge rad="762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662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1520" y="548680"/>
            <a:ext cx="3744416" cy="504056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</a:rPr>
              <a:t>Наценки: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16016" y="548680"/>
            <a:ext cx="4343400" cy="5040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</a:rPr>
              <a:t>Скидки:</a:t>
            </a:r>
            <a:endParaRPr lang="ru-RU" sz="2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333166"/>
              </p:ext>
            </p:extLst>
          </p:nvPr>
        </p:nvGraphicFramePr>
        <p:xfrm>
          <a:off x="179512" y="1340768"/>
          <a:ext cx="4104456" cy="3024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7297"/>
                <a:gridCol w="1067159"/>
              </a:tblGrid>
              <a:tr h="756084"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Первая</a:t>
                      </a:r>
                      <a:r>
                        <a:rPr lang="ru-RU" b="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полоса</a:t>
                      </a:r>
                      <a:endParaRPr lang="ru-RU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EE7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+ 80%</a:t>
                      </a:r>
                      <a:endParaRPr lang="ru-RU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EE7F2"/>
                    </a:solidFill>
                  </a:tcPr>
                </a:tc>
              </a:tr>
              <a:tr h="756084"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Последняя полоса</a:t>
                      </a:r>
                      <a:endParaRPr lang="ru-RU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+ 50%</a:t>
                      </a:r>
                      <a:endParaRPr lang="ru-RU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За выбор места на полосе</a:t>
                      </a:r>
                      <a:endParaRPr lang="ru-RU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+ 20%</a:t>
                      </a:r>
                      <a:endParaRPr lang="ru-RU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Подготовка текстового материала</a:t>
                      </a:r>
                      <a:endParaRPr lang="ru-RU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+ 15%</a:t>
                      </a:r>
                      <a:endParaRPr lang="ru-RU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437097"/>
              </p:ext>
            </p:extLst>
          </p:nvPr>
        </p:nvGraphicFramePr>
        <p:xfrm>
          <a:off x="4572000" y="1340768"/>
          <a:ext cx="4572000" cy="3024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3280"/>
                <a:gridCol w="1188720"/>
              </a:tblGrid>
              <a:tr h="1512168"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При заключении</a:t>
                      </a:r>
                      <a:r>
                        <a:rPr lang="ru-RU" b="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договора на публикацию модуля в каждом номере газеты в течении года</a:t>
                      </a:r>
                      <a:endParaRPr lang="ru-RU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EE7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ru-RU" b="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15</a:t>
                      </a:r>
                      <a:r>
                        <a:rPr lang="ru-RU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%</a:t>
                      </a:r>
                      <a:endParaRPr lang="ru-RU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EE7F2"/>
                    </a:solidFill>
                  </a:tcPr>
                </a:tc>
              </a:tr>
              <a:tr h="1512168"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2-3 публикации</a:t>
                      </a:r>
                      <a:endParaRPr lang="ru-RU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- 10%</a:t>
                      </a:r>
                      <a:endParaRPr lang="ru-RU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2780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подписке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3528" y="1196752"/>
            <a:ext cx="8496944" cy="52565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700" dirty="0" smtClean="0"/>
              <a:t>	Газета </a:t>
            </a:r>
            <a:r>
              <a:rPr lang="ru-RU" sz="1700" dirty="0"/>
              <a:t>«Стоматология Кубани» имеет формат А3, является полноцветным изданием с минимальным объемом полос – </a:t>
            </a:r>
            <a:r>
              <a:rPr lang="ru-RU" sz="1700" dirty="0" smtClean="0"/>
              <a:t>12. </a:t>
            </a:r>
            <a:r>
              <a:rPr lang="ru-RU" sz="1700" dirty="0"/>
              <a:t>Стоимость </a:t>
            </a:r>
            <a:r>
              <a:rPr lang="ru-RU" sz="1700" dirty="0" smtClean="0"/>
              <a:t>годовой </a:t>
            </a:r>
            <a:r>
              <a:rPr lang="ru-RU" sz="1700" dirty="0"/>
              <a:t>подписки </a:t>
            </a:r>
            <a:r>
              <a:rPr lang="ru-RU" sz="1700" dirty="0" smtClean="0"/>
              <a:t>950 </a:t>
            </a:r>
            <a:r>
              <a:rPr lang="ru-RU" sz="1700" dirty="0"/>
              <a:t>рублей соответственно</a:t>
            </a:r>
            <a:r>
              <a:rPr lang="ru-RU" sz="1700" dirty="0" smtClean="0"/>
              <a:t>. Газета выходит каждый месяц тиражом в 3000 экземпляров.</a:t>
            </a:r>
          </a:p>
          <a:p>
            <a:pPr marL="0" indent="0" algn="just">
              <a:buNone/>
            </a:pPr>
            <a:r>
              <a:rPr lang="ru-RU" sz="1700" dirty="0" smtClean="0"/>
              <a:t>	Подписку на газету можно оформить через редакцию, начиная с любого номера. </a:t>
            </a:r>
          </a:p>
          <a:p>
            <a:pPr marL="0" indent="0" algn="just">
              <a:buNone/>
            </a:pP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Банковские реквизиты редакции:</a:t>
            </a:r>
            <a:endParaRPr lang="ru-RU" sz="17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sz="1700" dirty="0" smtClean="0"/>
              <a:t>ООО «Конгресс Центр»</a:t>
            </a:r>
          </a:p>
          <a:p>
            <a:pPr marL="0" indent="0" algn="just">
              <a:buNone/>
            </a:pPr>
            <a:r>
              <a:rPr lang="ru-RU" sz="1700" dirty="0" smtClean="0"/>
              <a:t>Филиал ОАО «Банк ВТБ», г. Краснодар</a:t>
            </a:r>
          </a:p>
          <a:p>
            <a:pPr marL="0" indent="0" algn="just">
              <a:buNone/>
            </a:pPr>
            <a:r>
              <a:rPr lang="ru-RU" sz="1700" dirty="0" smtClean="0"/>
              <a:t>ИНН 2312171750</a:t>
            </a:r>
          </a:p>
          <a:p>
            <a:pPr marL="0" indent="0" algn="just">
              <a:buNone/>
            </a:pPr>
            <a:r>
              <a:rPr lang="ru-RU" sz="1700" dirty="0" smtClean="0"/>
              <a:t>КПП 231201001</a:t>
            </a:r>
          </a:p>
          <a:p>
            <a:pPr marL="0" indent="0" algn="just">
              <a:buNone/>
            </a:pPr>
            <a:r>
              <a:rPr lang="ru-RU" sz="1700" dirty="0" smtClean="0"/>
              <a:t>р/с 40702810603300002434</a:t>
            </a:r>
          </a:p>
          <a:p>
            <a:pPr marL="0" indent="0" algn="just">
              <a:buNone/>
            </a:pPr>
            <a:r>
              <a:rPr lang="ru-RU" sz="1700" dirty="0"/>
              <a:t>к/с 30101810300000000999 в ГРКЦ ГУЦБ РФ по Ростовской области</a:t>
            </a:r>
          </a:p>
          <a:p>
            <a:pPr marL="0" indent="0" algn="just">
              <a:buNone/>
            </a:pPr>
            <a:r>
              <a:rPr lang="ru-RU" sz="1700" dirty="0"/>
              <a:t>БИК 046015999</a:t>
            </a:r>
          </a:p>
          <a:p>
            <a:pPr marL="0" indent="0" algn="just">
              <a:buNone/>
            </a:pP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Адрес редакции:</a:t>
            </a:r>
          </a:p>
          <a:p>
            <a:pPr marL="0" indent="0" algn="just">
              <a:buNone/>
            </a:pPr>
            <a:r>
              <a:rPr lang="ru-RU" sz="1700" dirty="0" smtClean="0"/>
              <a:t>350063, г. Краснодар, ул. Советская, д. 14</a:t>
            </a:r>
          </a:p>
          <a:p>
            <a:pPr marL="0" indent="0" algn="just">
              <a:buNone/>
            </a:pPr>
            <a:r>
              <a:rPr lang="ru-RU" sz="1700" dirty="0" smtClean="0"/>
              <a:t>Тел.</a:t>
            </a:r>
            <a:r>
              <a:rPr lang="en-US" sz="1700" dirty="0" smtClean="0"/>
              <a:t> </a:t>
            </a:r>
            <a:r>
              <a:rPr lang="ru-RU" sz="1700" dirty="0" smtClean="0"/>
              <a:t>факс: (861) 267-09-57  </a:t>
            </a:r>
            <a:r>
              <a:rPr lang="en-US" sz="1700" dirty="0" smtClean="0"/>
              <a:t>E-mail</a:t>
            </a:r>
            <a:r>
              <a:rPr lang="ru-RU" sz="1700" dirty="0" smtClean="0"/>
              <a:t>: </a:t>
            </a:r>
            <a:r>
              <a:rPr lang="en-US" sz="1700" dirty="0" smtClean="0">
                <a:hlinkClick r:id="rId2"/>
              </a:rPr>
              <a:t>stom-kuban@yandex.ru</a:t>
            </a:r>
            <a:r>
              <a:rPr lang="ru-RU" sz="1700" dirty="0" smtClean="0"/>
              <a:t> </a:t>
            </a:r>
            <a:r>
              <a:rPr lang="en-US" sz="1700" dirty="0" smtClean="0"/>
              <a:t>, www.kubanstom.ru</a:t>
            </a:r>
            <a:endParaRPr lang="en-US" sz="1700" dirty="0"/>
          </a:p>
          <a:p>
            <a:pPr marL="0" indent="0" algn="just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538190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Требования к макетам для печати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927351"/>
              </p:ext>
            </p:extLst>
          </p:nvPr>
        </p:nvGraphicFramePr>
        <p:xfrm>
          <a:off x="179512" y="1268761"/>
          <a:ext cx="8424936" cy="47975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24936"/>
              </a:tblGrid>
              <a:tr h="10168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Электронный формат оригинал-макетов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TIFF, EPS DOS </a:t>
                      </a:r>
                      <a:r>
                        <a:rPr lang="ru-RU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2</a:t>
                      </a:r>
                      <a:r>
                        <a:rPr lang="en-US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.0.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Adobe illustrator 8, illustrator EPS 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InDesign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4" marR="64404" marT="0" marB="0">
                    <a:solidFill>
                      <a:srgbClr val="FEE7F2"/>
                    </a:solidFill>
                  </a:tcPr>
                </a:tc>
              </a:tr>
              <a:tr h="10768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Размеры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Формат макета А4: 210х290 плюс припуск (</a:t>
                      </a:r>
                      <a:r>
                        <a:rPr lang="en-US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bleed</a:t>
                      </a:r>
                      <a:r>
                        <a:rPr lang="ru-RU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) по 5 мм с каждой стороны на обрез (внимательно см. п. 2.1. и п. 2.2)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Формат макетов в поле набора: ½ А4 – 175х129 мм, 1/3 А4 (горизонтальное расположение) – 175х87 мм, без припусков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4" marR="64404" marT="0" marB="0">
                    <a:solidFill>
                      <a:srgbClr val="FCD9AA"/>
                    </a:solidFill>
                  </a:tcPr>
                </a:tc>
              </a:tr>
              <a:tr h="18667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Общие требования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Растровая графика (</a:t>
                      </a:r>
                      <a:r>
                        <a:rPr lang="en-US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TIFF</a:t>
                      </a:r>
                      <a:r>
                        <a:rPr lang="ru-RU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) должна находиться в цветовых пространствах </a:t>
                      </a:r>
                      <a:r>
                        <a:rPr lang="en-US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CMYK</a:t>
                      </a:r>
                      <a:r>
                        <a:rPr lang="ru-RU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en-US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Grayscale</a:t>
                      </a:r>
                      <a:r>
                        <a:rPr lang="ru-RU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en-US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Bitmap</a:t>
                      </a:r>
                      <a:r>
                        <a:rPr lang="ru-RU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и никаких других. Для </a:t>
                      </a:r>
                      <a:r>
                        <a:rPr lang="en-US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CMYK</a:t>
                      </a:r>
                      <a:r>
                        <a:rPr lang="ru-RU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и </a:t>
                      </a:r>
                      <a:r>
                        <a:rPr lang="en-US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Grayscale</a:t>
                      </a:r>
                      <a:r>
                        <a:rPr lang="ru-RU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разрешение должно составлять 300 </a:t>
                      </a:r>
                      <a:r>
                        <a:rPr lang="en-US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DPI</a:t>
                      </a:r>
                      <a:r>
                        <a:rPr lang="ru-RU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, для </a:t>
                      </a:r>
                      <a:r>
                        <a:rPr lang="en-US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Bitmap</a:t>
                      </a:r>
                      <a:r>
                        <a:rPr lang="ru-RU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– 1200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Макеты обязательно должны иметь одинаковый, 5-миллиметровый, заступ (</a:t>
                      </a:r>
                      <a:r>
                        <a:rPr lang="en-US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bleed</a:t>
                      </a:r>
                      <a:r>
                        <a:rPr lang="ru-RU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) с каждой из четырех сторон. Графические элементы на полосе, идущие под обрез, должны быть вынесены на этот </a:t>
                      </a:r>
                      <a:r>
                        <a:rPr lang="en-US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bleed</a:t>
                      </a:r>
                      <a:r>
                        <a:rPr lang="ru-RU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, а не расположены в край обрезного формата.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Любая значимая информация, а также рамки и границы таблиц не должны подходить к обрезному формату ближе чем на 8 мм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При возможности приложить используемые шрифты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4" marR="64404" marT="0" marB="0">
                    <a:solidFill>
                      <a:srgbClr val="FEE7F2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51520" y="6140112"/>
            <a:ext cx="8424936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chemeClr val="accent2">
                    <a:lumMod val="50000"/>
                  </a:schemeClr>
                </a:solidFill>
              </a:rPr>
              <a:t>При необходимости возможно использование форматов или программ, не отмеченных выше. При возникновении других вопросов необходимо предварительно проконсультироваться у наших специалистов.</a:t>
            </a:r>
          </a:p>
        </p:txBody>
      </p:sp>
    </p:spTree>
    <p:extLst>
      <p:ext uri="{BB962C8B-B14F-4D97-AF65-F5344CB8AC3E}">
        <p14:creationId xmlns:p14="http://schemas.microsoft.com/office/powerpoint/2010/main" val="1486153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Контакты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16832"/>
            <a:ext cx="8659688" cy="2522909"/>
          </a:xfrm>
        </p:spPr>
        <p:txBody>
          <a:bodyPr/>
          <a:lstStyle/>
          <a:p>
            <a:pPr marL="0" indent="0">
              <a:buNone/>
            </a:pPr>
            <a:r>
              <a:rPr lang="ru-RU" sz="1800" b="1" dirty="0"/>
              <a:t>Адрес: 350063 г. Краснодар, ул. Советская, 14</a:t>
            </a:r>
          </a:p>
          <a:p>
            <a:pPr marL="0" indent="0">
              <a:buNone/>
            </a:pPr>
            <a:r>
              <a:rPr lang="ru-RU" sz="1800" b="1" dirty="0"/>
              <a:t>Тел</a:t>
            </a:r>
            <a:r>
              <a:rPr lang="ru-RU" sz="1800" b="1" dirty="0" smtClean="0"/>
              <a:t>.</a:t>
            </a:r>
            <a:r>
              <a:rPr lang="en-US" sz="1800" b="1" dirty="0" smtClean="0"/>
              <a:t> </a:t>
            </a:r>
            <a:r>
              <a:rPr lang="ru-RU" sz="1800" b="1" dirty="0" smtClean="0"/>
              <a:t>факс: (861) 267</a:t>
            </a:r>
            <a:r>
              <a:rPr lang="en-US" sz="1800" b="1" dirty="0"/>
              <a:t>-</a:t>
            </a:r>
            <a:r>
              <a:rPr lang="ru-RU" sz="1800" b="1" dirty="0" smtClean="0"/>
              <a:t>09</a:t>
            </a:r>
            <a:r>
              <a:rPr lang="en-US" sz="1800" b="1" dirty="0" smtClean="0"/>
              <a:t>-</a:t>
            </a:r>
            <a:r>
              <a:rPr lang="ru-RU" sz="1800" b="1" dirty="0" smtClean="0"/>
              <a:t>57</a:t>
            </a:r>
            <a:endParaRPr lang="en-US" sz="1800" b="1" dirty="0" smtClean="0"/>
          </a:p>
          <a:p>
            <a:pPr marL="0" indent="0">
              <a:buNone/>
            </a:pPr>
            <a:r>
              <a:rPr lang="ru-RU" sz="1800" b="1" dirty="0" smtClean="0"/>
              <a:t>e-m</a:t>
            </a:r>
            <a:r>
              <a:rPr lang="en-US" sz="1800" b="1" dirty="0" smtClean="0"/>
              <a:t>ail</a:t>
            </a:r>
            <a:r>
              <a:rPr lang="ru-RU" sz="1800" b="1" dirty="0" smtClean="0"/>
              <a:t>: </a:t>
            </a:r>
            <a:r>
              <a:rPr lang="en-US" sz="1800" b="1" dirty="0" smtClean="0"/>
              <a:t>stom-kuban@yandex.ru</a:t>
            </a:r>
          </a:p>
          <a:p>
            <a:pPr marL="0" indent="0">
              <a:buNone/>
            </a:pPr>
            <a:endParaRPr lang="ru-RU" sz="1800" b="1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068960"/>
            <a:ext cx="2816413" cy="3024336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>
                <a:alpha val="0"/>
              </a:schemeClr>
            </a:glow>
            <a:outerShdw blurRad="76200" dir="18900000" sy="23000" kx="-1200000" algn="bl" rotWithShape="0">
              <a:schemeClr val="accent1">
                <a:lumMod val="60000"/>
                <a:lumOff val="40000"/>
                <a:alpha val="20000"/>
              </a:schemeClr>
            </a:outerShdw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76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384</TotalTime>
  <Words>544</Words>
  <Application>Microsoft Office PowerPoint</Application>
  <PresentationFormat>Экран (4:3)</PresentationFormat>
  <Paragraphs>112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Презентация PowerPoint</vt:lpstr>
      <vt:lpstr>Об издании</vt:lpstr>
      <vt:lpstr>Газета выходит с 2011 года Формат А3, полноцвет, минимальный объем полос – 12 Периодичность – 12 номеров в год Тираж – 3000 экземпляров (целевое распространение) Распространяется бесплатно</vt:lpstr>
      <vt:lpstr>Рубрики газеты «Стоматология Кубани»</vt:lpstr>
      <vt:lpstr>Прайс-лист</vt:lpstr>
      <vt:lpstr>Презентация PowerPoint</vt:lpstr>
      <vt:lpstr>О подписке</vt:lpstr>
      <vt:lpstr>Требования к макетам для печати</vt:lpstr>
      <vt:lpstr>Контакты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Komar</cp:lastModifiedBy>
  <cp:revision>31</cp:revision>
  <dcterms:created xsi:type="dcterms:W3CDTF">2012-09-23T13:07:46Z</dcterms:created>
  <dcterms:modified xsi:type="dcterms:W3CDTF">2013-03-11T10:32:12Z</dcterms:modified>
</cp:coreProperties>
</file>